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89" r:id="rId13"/>
    <p:sldId id="29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0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f0c3d62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f0c3d62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f0c3d62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f0c3d62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3cdb7d1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3cdb7d1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3cdb7d1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3cdb7d1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3cdb7d1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3cdb7d1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3cdb7d1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53cdb7d1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53cdb7d1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53cdb7d1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f0c3d62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f0c3d62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3cdb7d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3cdb7d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f0c3d62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f0c3d62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4f0c3d62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4f0c3d62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3cdb7d1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3cdb7d1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53cdb7d1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53cdb7d1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f0c3d62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f0c3d62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53cdb7d1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53cdb7d1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f0c3d62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f0c3d62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ea1964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aea1964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4f0c3d62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4f0c3d62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3cdb7d1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3cdb7d1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3d71ac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3d71ac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1c7259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1c7259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4f0c3d62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4f0c3d62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3cdb7d1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3cdb7d1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4f0c3d62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4f0c3d62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1c72593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21c72593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53d71ac9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53d71ac9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53cdb7d1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53cdb7d1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f0c3d62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f0c3d62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53cdb7d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53cdb7d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f0c3d62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f0c3d62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4f0c3d62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4f0c3d62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f0c3d62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f0c3d62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179388" y="519113"/>
            <a:ext cx="8913812" cy="45827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88" y="411956"/>
            <a:ext cx="9144000" cy="1133475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>
            <p:ph type="subTitle" idx="1"/>
          </p:nvPr>
        </p:nvSpPr>
        <p:spPr>
          <a:xfrm>
            <a:off x="1908175" y="1869281"/>
            <a:ext cx="5545138" cy="916781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056" name="Rectangle 8"/>
          <p:cNvSpPr>
            <a:spLocks noChangeArrowheads="1"/>
          </p:cNvSpPr>
          <p:nvPr>
            <p:ph type="ctrTitle"/>
          </p:nvPr>
        </p:nvSpPr>
        <p:spPr>
          <a:xfrm>
            <a:off x="755650" y="465535"/>
            <a:ext cx="7772400" cy="1102519"/>
          </a:xfrm>
        </p:spPr>
        <p:txBody>
          <a:bodyPr/>
          <a:lstStyle>
            <a:lvl1pPr>
              <a:defRPr sz="27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11" name="Rectangle 4"/>
          <p:cNvSpPr>
            <a:spLocks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588" y="250031"/>
            <a:ext cx="9144000" cy="757238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3"/>
          <a:srcRect t="1094" r="8122" b="13318"/>
          <a:stretch>
            <a:fillRect/>
          </a:stretch>
        </p:blipFill>
        <p:spPr>
          <a:xfrm>
            <a:off x="5797550" y="3328988"/>
            <a:ext cx="3340100" cy="17502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5"/>
          <p:cNvSpPr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6"/>
          <p:cNvSpPr>
            <a:spLocks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theverge.com/2019/10/23/20928294/google-quantum-supremacy-sycamore-computer-qubit-milestone" TargetMode="External"/><Relationship Id="rId1" Type="http://schemas.openxmlformats.org/officeDocument/2006/relationships/hyperlink" Target="https://archive.org/details/codebooksecrethi0000sing/page/n419/mode/2u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8945" y="-163830"/>
            <a:ext cx="8520430" cy="1396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History of Cryptography</a:t>
            </a:r>
            <a:endParaRPr b="1" dirty="0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" y="1728470"/>
            <a:ext cx="4348480" cy="168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000" b="1" dirty="0">
                <a:solidFill>
                  <a:srgbClr val="5B0F00"/>
                </a:solidFill>
                <a:latin typeface="Cambria" panose="02040503050406030204" charset="0"/>
                <a:cs typeface="Cambria" panose="02040503050406030204" charset="0"/>
              </a:rPr>
              <a:t>Name : Jeevan S U</a:t>
            </a:r>
            <a:endParaRPr lang="en-US" sz="2000" b="1" dirty="0">
              <a:solidFill>
                <a:srgbClr val="5B0F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IN" altLang="en-US" sz="2000" b="1" i="0" dirty="0">
                <a:solidFill>
                  <a:srgbClr val="5B0F00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Roll No:</a:t>
            </a:r>
            <a:r>
              <a:rPr lang="en-US" sz="2000" b="1" i="0" dirty="0">
                <a:solidFill>
                  <a:srgbClr val="5B0F00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2410590</a:t>
            </a:r>
            <a:r>
              <a:rPr lang="en-IN" altLang="en-US" sz="2000" b="1" i="0" dirty="0">
                <a:solidFill>
                  <a:srgbClr val="5B0F00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38</a:t>
            </a:r>
            <a:endParaRPr lang="en-US" sz="2000" b="1" i="0" dirty="0">
              <a:solidFill>
                <a:srgbClr val="5B0F00"/>
              </a:solidFill>
              <a:effectLst/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IN" altLang="en-US" sz="2000" b="1" dirty="0">
                <a:solidFill>
                  <a:srgbClr val="5B0F00"/>
                </a:solidFill>
                <a:latin typeface="Cambria" panose="02040503050406030204" charset="0"/>
                <a:cs typeface="Cambria" panose="02040503050406030204" charset="0"/>
              </a:rPr>
              <a:t>Program: </a:t>
            </a:r>
            <a:r>
              <a:rPr lang="en-US" sz="2000" b="1" dirty="0">
                <a:solidFill>
                  <a:srgbClr val="5B0F00"/>
                </a:solidFill>
                <a:latin typeface="Cambria" panose="02040503050406030204" charset="0"/>
                <a:cs typeface="Cambria" panose="02040503050406030204" charset="0"/>
              </a:rPr>
              <a:t>M.E – Cyber Security,</a:t>
            </a:r>
            <a:endParaRPr lang="en-US" sz="2000" b="1" dirty="0">
              <a:solidFill>
                <a:srgbClr val="5B0F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000" b="1" dirty="0">
                <a:solidFill>
                  <a:srgbClr val="5B0F00"/>
                </a:solidFill>
                <a:latin typeface="Cambria" panose="02040503050406030204" charset="0"/>
                <a:cs typeface="Cambria" panose="02040503050406030204" charset="0"/>
              </a:rPr>
              <a:t>MSIS, MAHE</a:t>
            </a:r>
            <a:endParaRPr lang="en-US" sz="2000" b="1" dirty="0">
              <a:solidFill>
                <a:srgbClr val="5B0F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2100" y="314849"/>
            <a:ext cx="8645100" cy="4881125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Objective: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Assassinate Queen Elizabeth I and replace her with Mary, Queen of Scots, to restore Catholicism in England.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Key Figures: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Elizabeth I: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Protestant Queen of England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Mary, Queen of Scots: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Catholic cousin, imprisoned in England since 1568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Anthony Babington: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Young conspirator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John Ballard: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Jesuit priest and recruiter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Robert </a:t>
            </a:r>
            <a:r>
              <a:rPr lang="en-US" sz="1800" b="1" dirty="0" err="1">
                <a:latin typeface="Cambria" panose="02040503050406030204" charset="0"/>
                <a:cs typeface="Cambria" panose="02040503050406030204" charset="0"/>
              </a:rPr>
              <a:t>Poley</a:t>
            </a: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 and Gilbert Gifford: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Double agents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Thomas </a:t>
            </a:r>
            <a:r>
              <a:rPr lang="en-US" sz="1800" b="1" dirty="0" err="1">
                <a:latin typeface="Cambria" panose="02040503050406030204" charset="0"/>
                <a:cs typeface="Cambria" panose="02040503050406030204" charset="0"/>
              </a:rPr>
              <a:t>Phelippes</a:t>
            </a: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Spy and cryptanalyst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Cambria" panose="02040503050406030204" charset="0"/>
                <a:cs typeface="Cambria" panose="02040503050406030204" charset="0"/>
              </a:rPr>
              <a:t>Discovery: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Plot uncovered by Sir Francis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Walsingham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using double agents and intercepted communications.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2100" y="474338"/>
            <a:ext cx="8869454" cy="4771801"/>
          </a:xfrm>
        </p:spPr>
        <p:txBody>
          <a:bodyPr/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2000" b="1" dirty="0">
                <a:latin typeface="Cambria" panose="02040503050406030204" charset="0"/>
                <a:cs typeface="Cambria" panose="02040503050406030204" charset="0"/>
              </a:rPr>
              <a:t>Outcome of the Babington Plot</a:t>
            </a:r>
            <a:endParaRPr lang="en-US" sz="2000" b="1" dirty="0">
              <a:latin typeface="Cambria" panose="02040503050406030204" charset="0"/>
              <a:cs typeface="Cambria" panose="02040503050406030204" charset="0"/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" panose="02040503050406030204" charset="0"/>
                <a:cs typeface="Cambria" panose="02040503050406030204" charset="0"/>
              </a:rPr>
              <a:t>Critical Letter:</a:t>
            </a:r>
            <a:r>
              <a:rPr lang="en-US" sz="2000" dirty="0">
                <a:latin typeface="Cambria" panose="02040503050406030204" charset="0"/>
                <a:cs typeface="Cambria" panose="02040503050406030204" charset="0"/>
              </a:rPr>
              <a:t> Mary’s response (17 July 1586) ordered the assassination of Elizabeth.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" panose="02040503050406030204" charset="0"/>
                <a:cs typeface="Cambria" panose="02040503050406030204" charset="0"/>
              </a:rPr>
              <a:t>Trial and Execution: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" panose="02040503050406030204" charset="0"/>
                <a:cs typeface="Cambria" panose="02040503050406030204" charset="0"/>
              </a:rPr>
              <a:t>Trial Date:</a:t>
            </a:r>
            <a:r>
              <a:rPr lang="en-US" sz="2000" dirty="0">
                <a:latin typeface="Cambria" panose="02040503050406030204" charset="0"/>
                <a:cs typeface="Cambria" panose="02040503050406030204" charset="0"/>
              </a:rPr>
              <a:t> October 1586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" panose="02040503050406030204" charset="0"/>
                <a:cs typeface="Cambria" panose="02040503050406030204" charset="0"/>
              </a:rPr>
              <a:t>Mary's Execution:</a:t>
            </a:r>
            <a:r>
              <a:rPr lang="en-US" sz="2000" dirty="0">
                <a:latin typeface="Cambria" panose="02040503050406030204" charset="0"/>
                <a:cs typeface="Cambria" panose="02040503050406030204" charset="0"/>
              </a:rPr>
              <a:t> 8 February 1587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" panose="02040503050406030204" charset="0"/>
                <a:cs typeface="Cambria" panose="02040503050406030204" charset="0"/>
              </a:rPr>
              <a:t>Impact: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charset="0"/>
                <a:cs typeface="Cambria" panose="02040503050406030204" charset="0"/>
              </a:rPr>
              <a:t>Increased security measures in England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charset="0"/>
                <a:cs typeface="Cambria" panose="02040503050406030204" charset="0"/>
              </a:rPr>
              <a:t>Heightened tensions between Catholics and Protestants</a:t>
            </a:r>
            <a:endParaRPr lang="en-US" sz="20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15" y="1564005"/>
            <a:ext cx="3117215" cy="259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3002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Arab Cryptanalysis: A Golden Age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Arab scholars invented </a:t>
            </a:r>
            <a:r>
              <a:rPr lang="en-GB" sz="2100" dirty="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cryptanalysis</a:t>
            </a: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, the science of unscrambling a message without knowledge of the key</a:t>
            </a:r>
            <a:endParaRPr sz="2100" dirty="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 dirty="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Frequency Analysis</a:t>
            </a: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: based on observation that some letters in a document more common than others</a:t>
            </a:r>
            <a:endParaRPr dirty="0">
              <a:solidFill>
                <a:srgbClr val="434343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3231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Meanwhile in Europe...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Between 800 and 1200, Europe was stuck in the Dark Ages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Only monks really studied secret writing, in order to discover hidden meanings in the Bible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0990" y="2743200"/>
            <a:ext cx="541591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26000" y="3078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Some Progress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Monks begin to share their knowledge, and cryptography also began to blossom around the Renaissance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A few major shifts: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Monoalphabetic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-&gt;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polyalphabetic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-&gt;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Homophonic substitution cipher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Example: Philibert Babou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37514" y="2863074"/>
            <a:ext cx="1719625" cy="21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2773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Cryptographic Advancements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Cryptography becomes more well-known and industrialized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mbria" panose="02040503050406030204" charset="0"/>
              <a:cs typeface="Cambria" panose="0204050305040603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079" y="1854050"/>
            <a:ext cx="3543652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23155" y="1854200"/>
            <a:ext cx="2331085" cy="257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3154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A New Concept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One-Time Pad</a:t>
            </a:r>
            <a:endParaRPr sz="2100" dirty="0">
              <a:solidFill>
                <a:srgbClr val="FF0000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Based on the idea of true randomness—generate a key, use it once, then throw it out</a:t>
            </a:r>
            <a:endParaRPr sz="2100" dirty="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 dirty="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If certain conditions are met, this cipher is theoretically unbreakable.</a:t>
            </a:r>
            <a:endParaRPr sz="2100" dirty="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Modern 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2861600" y="2886275"/>
            <a:ext cx="42555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2621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World War II (Code Talkers)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311700" y="11600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6640" y="1095625"/>
            <a:ext cx="5697000" cy="37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2538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The Enigma (World War II)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600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155CC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2000" y="1269226"/>
            <a:ext cx="4229976" cy="28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89768" y="1269225"/>
            <a:ext cx="4154953" cy="28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Cryptography and Security Basics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Cracking the Enigma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Alan Turing, Father of Computer Science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mbria" panose="02040503050406030204" charset="0"/>
              <a:cs typeface="Cambria" panose="0204050305040603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mbria" panose="02040503050406030204" charset="0"/>
              <a:cs typeface="Cambria" panose="0204050305040603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06800" y="1648400"/>
            <a:ext cx="2371000" cy="32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6201825" y="4179975"/>
            <a:ext cx="25584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Featured in </a:t>
            </a:r>
            <a:endParaRPr lang="en-GB" sz="18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The Imitation Game!</a:t>
            </a:r>
            <a:endParaRPr sz="1800" i="1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Encryption Methods and Attacks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2861600" y="2886275"/>
            <a:ext cx="42555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311700" y="2697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Symmetric-Key 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311700" y="11600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E514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Symmetric-key Cryptography</a:t>
            </a:r>
            <a:endParaRPr sz="2100">
              <a:solidFill>
                <a:srgbClr val="E51400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The same secret key is used by both endpoints of communication.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arla"/>
              <a:buChar char=" "/>
            </a:pPr>
            <a:endParaRPr sz="2100">
              <a:solidFill>
                <a:schemeClr val="lt1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The same key is used to both encrypt and decrypt.</a:t>
            </a:r>
            <a:endParaRPr sz="2100">
              <a:solidFill>
                <a:srgbClr val="1155CC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One-time pad is an example!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311700" y="2850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Symmetric-Key 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BA1E2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In order for symmetric-key cryptography to work, both members communicating</a:t>
            </a:r>
            <a:r>
              <a:rPr lang="en-GB" sz="210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must know the secret key!</a:t>
            </a:r>
            <a:endParaRPr sz="2100">
              <a:solidFill>
                <a:srgbClr val="1155CC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BA1E2"/>
              </a:buClr>
              <a:buSzPts val="2100"/>
              <a:buFont typeface="Karla"/>
              <a:buChar char=" "/>
            </a:pPr>
            <a:endParaRPr sz="2100">
              <a:solidFill>
                <a:srgbClr val="1BA1E2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Why is this a problem?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250">
              <a:solidFill>
                <a:srgbClr val="1155CC"/>
              </a:solidFill>
              <a:highlight>
                <a:srgbClr val="FF9900"/>
              </a:highlight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Quattrocento Sans"/>
              <a:buChar char=" "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100">
              <a:solidFill>
                <a:srgbClr val="E51400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311785" y="247015"/>
            <a:ext cx="883285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Public-Key (Asymmetric) </a:t>
            </a: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solidFill>
                  <a:srgbClr val="E514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Public-key cryptography </a:t>
            </a:r>
            <a:endParaRPr sz="2100">
              <a:solidFill>
                <a:srgbClr val="E51400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The sender and receiver use different keys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Karla"/>
              <a:buChar char=" "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Every participant has both a</a:t>
            </a:r>
            <a:r>
              <a:rPr lang="en-GB" sz="210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public key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and a</a:t>
            </a:r>
            <a:r>
              <a:rPr lang="en-GB" sz="210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private key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solidFill>
                <a:schemeClr val="lt1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If Bob wants to communicate with Alice, Bob would encrypt the message with</a:t>
            </a:r>
            <a:r>
              <a:rPr lang="en-GB" sz="210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Alice’s public key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, and Alice would decrypt the message with</a:t>
            </a:r>
            <a:r>
              <a:rPr lang="en-GB" sz="210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her private key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.</a:t>
            </a:r>
            <a:endParaRPr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311785" y="269875"/>
            <a:ext cx="865822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Public-Key (Asymmetric) 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22194" y="1091813"/>
            <a:ext cx="3856568" cy="3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00" y="2850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An Example: RSA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E514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RSA Encryption 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is a public-key cryptographic algorithm.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The name derives from its creators, Rivest, Shamir, and Adleman.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RSA is based on the fact that finding the factors of an integer is very difficult (a.k.a</a:t>
            </a:r>
            <a:r>
              <a:rPr lang="en-GB" sz="2100">
                <a:solidFill>
                  <a:srgbClr val="F3F3F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computationally expensive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).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311700" y="3002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An Example: RSA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i="1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N</a:t>
            </a:r>
            <a:r>
              <a:rPr lang="en-GB" sz="2100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= </a:t>
            </a:r>
            <a:r>
              <a:rPr lang="en-GB" sz="2100" i="1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</a:t>
            </a:r>
            <a:r>
              <a:rPr lang="en-GB" sz="2100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* </a:t>
            </a:r>
            <a:r>
              <a:rPr lang="en-GB" sz="2100" i="1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q</a:t>
            </a:r>
            <a:endParaRPr sz="2100" i="1">
              <a:solidFill>
                <a:srgbClr val="FF0000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Bob’s public key </a:t>
            </a:r>
            <a:r>
              <a:rPr lang="en-GB" sz="2100" i="1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N</a:t>
            </a:r>
            <a:r>
              <a:rPr lang="en-GB" sz="2100" i="1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used to encrypt the message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Bob uses private key, based on </a:t>
            </a:r>
            <a:r>
              <a:rPr lang="en-GB" sz="2100" i="1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 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and </a:t>
            </a:r>
            <a:r>
              <a:rPr lang="en-GB" sz="2100" i="1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q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, used to decrypt the message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11700" y="2850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What makes RSA so powerful?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When N is a very large number, it is essentially impossible to factor it and figure out which primes were used to create it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In fact, this lies in a class of problems known as NP. Technically it is in the intersection of NP and co-NP.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Raleway"/>
                <a:ea typeface="Raleway"/>
                <a:cs typeface="Raleway"/>
                <a:sym typeface="Raleway"/>
              </a:rPr>
              <a:t>What makes RSA so powerful?</a:t>
            </a:r>
            <a:endParaRPr b="1">
              <a:solidFill>
                <a:srgbClr val="5B0F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When N is a very large number, it is essentially impossible to factor it and figure out which primes were used to create it</a:t>
            </a:r>
            <a:endParaRPr sz="21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In fact, this lies in a class of problems known as NP</a:t>
            </a:r>
            <a:endParaRPr sz="21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2157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Origins of 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Steganography </a:t>
            </a: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(hiding the </a:t>
            </a:r>
            <a:r>
              <a:rPr lang="en-GB" sz="2100" dirty="0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message</a:t>
            </a: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)</a:t>
            </a: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Used for 2000 years</a:t>
            </a: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Examples: invisible ink, SHAVED HEAD!</a:t>
            </a: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Huge security issues – led to the development of </a:t>
            </a:r>
            <a:r>
              <a:rPr lang="en-GB" sz="2100" dirty="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cryptography</a:t>
            </a: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(hiding the </a:t>
            </a:r>
            <a:r>
              <a:rPr lang="en-GB" sz="2100" dirty="0">
                <a:solidFill>
                  <a:srgbClr val="FF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meaning</a:t>
            </a: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)</a:t>
            </a: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  <p:pic>
        <p:nvPicPr>
          <p:cNvPr id="2" name="Picture 1" descr="Screenshot 2024-08-06 230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030" y="3072765"/>
            <a:ext cx="6821805" cy="19945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311700" y="1935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Quantum Computing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311700" y="84005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However, there is one real threat to the security of RSA</a:t>
            </a: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Current computers must complete tasks sequentially — each bit must be either a 0 or 1.</a:t>
            </a:r>
            <a:endParaRPr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100" dirty="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Quantum bits, or qubits, can exist in a state of superposition</a:t>
            </a:r>
            <a:endParaRPr lang="en-US" sz="2100"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charset="0"/>
                <a:cs typeface="Cambria" panose="02040503050406030204" charset="0"/>
              </a:rPr>
              <a:t>Google says that its 54-qubit Sycamore processor was able to perform a calculation in 200 seconds that would have taken the world’s most powerful supercomputer 10,000 years. That would mean the calculation, which involved generated random numbers, is essentially impossible on a traditional, non-quantum computer.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2100" dirty="0"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311700" y="2697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What does the Future Hold?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51" name="Google Shape;25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History, as you now see, has been a constant battle between cryptographers (the makers) and cryptanalysts (the breakers).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Famous rulers, warriors, and inventors often get the credit for shaping history, but cryptography has played a huge political and social role throughout human existence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What does the Future Hold?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What are the implications of quantum computing?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Certainly a win for the codebreakers, but surprisingly, the biggest win will end up being for the codemakers: a perfect encryption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311700" y="3078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References</a:t>
            </a:r>
            <a:endParaRPr b="1" dirty="0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>
                <a:latin typeface="Cambria" panose="02040503050406030204" charset="0"/>
                <a:cs typeface="Cambria" panose="02040503050406030204" charset="0"/>
                <a:hlinkClick r:id="rId1"/>
              </a:rPr>
              <a:t>The Code Book : The secret history of codes and code-breaking : Simon Singh 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pPr marL="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>
                <a:latin typeface="Cambria" panose="02040503050406030204" charset="0"/>
                <a:cs typeface="Cambria" panose="02040503050406030204" charset="0"/>
                <a:hlinkClick r:id="rId2"/>
              </a:rPr>
              <a:t>Google confirms ‘quantum supremacy’ breakthrough - The Verge</a:t>
            </a:r>
            <a:endParaRPr dirty="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1700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Cryptography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Cryptography</a:t>
            </a:r>
            <a:r>
              <a:rPr lang="en-GB" sz="2100">
                <a:solidFill>
                  <a:srgbClr val="CC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is the science concerned with secret communication.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Karla"/>
              <a:buChar char=" "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Gives us a way to provide formal guarantees in the presence of a third party, or</a:t>
            </a:r>
            <a:r>
              <a:rPr lang="en-GB" sz="210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>
                <a:solidFill>
                  <a:srgbClr val="E514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adversary</a:t>
            </a: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.</a:t>
            </a:r>
            <a:endParaRPr sz="210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solidFill>
                <a:schemeClr val="lt1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Cryptography lets us communicate securely using insecure channels (i.e. the Internet).</a:t>
            </a:r>
            <a:endParaRPr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2691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Encryption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 dirty="0">
                <a:solidFill>
                  <a:srgbClr val="CC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Encryption </a:t>
            </a: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is the process of hiding information from everybody except those that have the </a:t>
            </a:r>
            <a:r>
              <a:rPr lang="en-GB" sz="2100" dirty="0">
                <a:solidFill>
                  <a:srgbClr val="1155CC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key</a:t>
            </a:r>
            <a:r>
              <a:rPr lang="en-GB" sz="2100" dirty="0">
                <a:solidFill>
                  <a:srgbClr val="000000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.</a:t>
            </a:r>
            <a:endParaRPr sz="2100" dirty="0">
              <a:solidFill>
                <a:srgbClr val="000000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 dirty="0">
              <a:solidFill>
                <a:schemeClr val="lt1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 dirty="0">
                <a:solidFill>
                  <a:srgbClr val="38761D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Think:</a:t>
            </a:r>
            <a:r>
              <a:rPr lang="en-GB" sz="2100" dirty="0">
                <a:solidFill>
                  <a:schemeClr val="lt1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</a:t>
            </a:r>
            <a:r>
              <a:rPr lang="en-GB" sz="2100" dirty="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Encryption is simply a component, or direct application, of Cryptography. </a:t>
            </a:r>
            <a:endParaRPr sz="2100" dirty="0">
              <a:solidFill>
                <a:srgbClr val="434343"/>
              </a:solidFill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Picture 1" descr="Screenshot 2024-08-06 2308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3030855"/>
            <a:ext cx="5713095" cy="1812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2773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Ciphers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Cipher:</a:t>
            </a: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each letter in a phrase is replaced by another letter, number, or symbol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Plain text:</a:t>
            </a: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the message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Cipher text:</a:t>
            </a: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 the encrypted message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 b="1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Transposition</a:t>
            </a: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: each letter retains its identity but changes its position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 b="1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Substitution: </a:t>
            </a:r>
            <a:r>
              <a:rPr lang="en-GB" sz="2100"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each letter changes its identity but retains its position</a:t>
            </a:r>
            <a:endParaRPr sz="2100"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>
              <a:latin typeface="Cambria" panose="02040503050406030204" charset="0"/>
              <a:ea typeface="Quattrocento Sans"/>
              <a:cs typeface="Cambria" panose="02040503050406030204" charset="0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1265050"/>
            <a:ext cx="8495100" cy="26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An Analogy</a:t>
            </a:r>
            <a:endParaRPr b="1" dirty="0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Codemakers : codebreakers : : antibiotic : bacteria</a:t>
            </a:r>
            <a:endParaRPr sz="2800" dirty="0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265980" y="15253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Historical Examples</a:t>
            </a:r>
            <a:endParaRPr b="1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2080500" y="2702455"/>
            <a:ext cx="4983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rgbClr val="434343"/>
                </a:solidFill>
                <a:latin typeface="Cambria" panose="02040503050406030204" charset="0"/>
                <a:ea typeface="Karla"/>
                <a:cs typeface="Cambria" panose="02040503050406030204" charset="0"/>
                <a:sym typeface="Karla"/>
              </a:rPr>
              <a:t>“Practically since humans began writing, they have been writing in code…”</a:t>
            </a:r>
            <a:endParaRPr>
              <a:latin typeface="Cambria" panose="02040503050406030204" charset="0"/>
              <a:ea typeface="Karla"/>
              <a:cs typeface="Cambria" panose="02040503050406030204" charset="0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697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5B0F00"/>
                </a:solidFill>
                <a:latin typeface="Cambria" panose="02040503050406030204" charset="0"/>
                <a:ea typeface="Raleway"/>
                <a:cs typeface="Cambria" panose="02040503050406030204" charset="0"/>
                <a:sym typeface="Raleway"/>
              </a:rPr>
              <a:t>The Babington Plot (1586)</a:t>
            </a:r>
            <a:endParaRPr b="1" dirty="0">
              <a:solidFill>
                <a:srgbClr val="5B0F00"/>
              </a:solidFill>
              <a:latin typeface="Cambria" panose="02040503050406030204" charset="0"/>
              <a:ea typeface="Raleway"/>
              <a:cs typeface="Cambria" panose="02040503050406030204" charset="0"/>
              <a:sym typeface="Raleway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1"/>
          <a:srcRect l="13609" r="9931"/>
          <a:stretch>
            <a:fillRect/>
          </a:stretch>
        </p:blipFill>
        <p:spPr>
          <a:xfrm>
            <a:off x="311700" y="1163613"/>
            <a:ext cx="3442401" cy="32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2024-08-06 231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330" y="1163320"/>
            <a:ext cx="4593590" cy="3242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5836</Words>
  <Application>WPS Presentation</Application>
  <PresentationFormat>On-screen Show (16:9)</PresentationFormat>
  <Paragraphs>240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SimSun</vt:lpstr>
      <vt:lpstr>Wingdings</vt:lpstr>
      <vt:lpstr>Arial</vt:lpstr>
      <vt:lpstr>Cambria</vt:lpstr>
      <vt:lpstr>Raleway</vt:lpstr>
      <vt:lpstr>Segoe Print</vt:lpstr>
      <vt:lpstr>Karla</vt:lpstr>
      <vt:lpstr>Quattrocento Sans</vt:lpstr>
      <vt:lpstr>Microsoft YaHei</vt:lpstr>
      <vt:lpstr>Arial Unicode MS</vt:lpstr>
      <vt:lpstr>Karla</vt:lpstr>
      <vt:lpstr>1_Business Cooperate</vt:lpstr>
      <vt:lpstr>History of Cryptography</vt:lpstr>
      <vt:lpstr>Cryptography and Security Basics</vt:lpstr>
      <vt:lpstr>Origins of Cryptography</vt:lpstr>
      <vt:lpstr>Cryptography</vt:lpstr>
      <vt:lpstr>Encryption</vt:lpstr>
      <vt:lpstr>Ciphers</vt:lpstr>
      <vt:lpstr>Codemakers : codebreakers : : antibiotic : bacteria</vt:lpstr>
      <vt:lpstr>Historical Examples</vt:lpstr>
      <vt:lpstr>The Babington Plot (1586)</vt:lpstr>
      <vt:lpstr>PowerPoint 演示文稿</vt:lpstr>
      <vt:lpstr>PowerPoint 演示文稿</vt:lpstr>
      <vt:lpstr>Arab Cryptanalysis: A Golden Age</vt:lpstr>
      <vt:lpstr>Meanwhile in Europe...</vt:lpstr>
      <vt:lpstr>Some Progress</vt:lpstr>
      <vt:lpstr>Cryptographic Advancements</vt:lpstr>
      <vt:lpstr>A New Concept</vt:lpstr>
      <vt:lpstr>Modern Cryptography</vt:lpstr>
      <vt:lpstr>World War II (Code Talkers)</vt:lpstr>
      <vt:lpstr>The Enigma (World War II)</vt:lpstr>
      <vt:lpstr>Cracking the Enigma</vt:lpstr>
      <vt:lpstr>Encryption Methods and Attacks</vt:lpstr>
      <vt:lpstr>Symmetric-Key Cryptography</vt:lpstr>
      <vt:lpstr>Symmetric-Key Cryptography</vt:lpstr>
      <vt:lpstr>Public-Key (Asymmetric) Cryptography</vt:lpstr>
      <vt:lpstr>Public-Key (Asymmetric) Cryptography</vt:lpstr>
      <vt:lpstr>An Example: RSA</vt:lpstr>
      <vt:lpstr>An Example: RSA</vt:lpstr>
      <vt:lpstr>What makes RSA so powerful?</vt:lpstr>
      <vt:lpstr>What makes RSA so powerful?</vt:lpstr>
      <vt:lpstr>Quantum Computing</vt:lpstr>
      <vt:lpstr>What does the Future Hold?</vt:lpstr>
      <vt:lpstr>What does the Future Hold?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Cryptography</dc:title>
  <dc:creator>Amruthesh</dc:creator>
  <cp:lastModifiedBy>jeevitha</cp:lastModifiedBy>
  <cp:revision>16</cp:revision>
  <dcterms:created xsi:type="dcterms:W3CDTF">2024-08-06T01:57:00Z</dcterms:created>
  <dcterms:modified xsi:type="dcterms:W3CDTF">2024-08-06T17:46:03Z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82347ABCA824430F874DA940351850D5_12</vt:lpwstr>
  </property>
  <property fmtid="{D5CDD505-2E9C-101B-9397-08002B2CF9AE}" pid="3" name="KSOProductBuildVer">
    <vt:lpwstr>1033-12.2.0.17119</vt:lpwstr>
  </property>
</Properties>
</file>